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2" r:id="rId3"/>
    <p:sldId id="259" r:id="rId4"/>
    <p:sldId id="263" r:id="rId5"/>
    <p:sldId id="258" r:id="rId6"/>
    <p:sldId id="260" r:id="rId7"/>
    <p:sldId id="265" r:id="rId8"/>
    <p:sldId id="26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D9F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CC68FA2-7DD0-491B-BB4E-5071F939A5C1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4AD2229-B19B-43F2-BA01-9F236648C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C68FA2-7DD0-491B-BB4E-5071F939A5C1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AD2229-B19B-43F2-BA01-9F236648C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4CC68FA2-7DD0-491B-BB4E-5071F939A5C1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4AD2229-B19B-43F2-BA01-9F236648C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C68FA2-7DD0-491B-BB4E-5071F939A5C1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AD2229-B19B-43F2-BA01-9F236648C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CC68FA2-7DD0-491B-BB4E-5071F939A5C1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64AD2229-B19B-43F2-BA01-9F236648C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C68FA2-7DD0-491B-BB4E-5071F939A5C1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AD2229-B19B-43F2-BA01-9F236648C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C68FA2-7DD0-491B-BB4E-5071F939A5C1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AD2229-B19B-43F2-BA01-9F236648C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C68FA2-7DD0-491B-BB4E-5071F939A5C1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AD2229-B19B-43F2-BA01-9F236648C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CC68FA2-7DD0-491B-BB4E-5071F939A5C1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AD2229-B19B-43F2-BA01-9F236648C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C68FA2-7DD0-491B-BB4E-5071F939A5C1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AD2229-B19B-43F2-BA01-9F236648C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C68FA2-7DD0-491B-BB4E-5071F939A5C1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AD2229-B19B-43F2-BA01-9F236648C4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CC68FA2-7DD0-491B-BB4E-5071F939A5C1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4AD2229-B19B-43F2-BA01-9F236648C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636912"/>
            <a:ext cx="6480720" cy="3933056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/>
          <a:p>
            <a:r>
              <a:rPr lang="ru-RU" b="1" i="1" dirty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620688"/>
            <a:ext cx="8964488" cy="193899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Times New Roman" pitchFamily="18" charset="0"/>
              </a:rPr>
              <a:t>Роль воспитателя в профилактике                    нарушения прав ребёнка в семье</a:t>
            </a:r>
            <a:endParaRPr 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39752" y="4797152"/>
            <a:ext cx="633670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Подготовила воспитатель: </a:t>
            </a:r>
          </a:p>
          <a:p>
            <a:pPr algn="ctr"/>
            <a:r>
              <a:rPr lang="ru-RU" sz="2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Николаева Юлия Викторовна</a:t>
            </a:r>
          </a:p>
          <a:p>
            <a:pPr algn="ctr"/>
            <a:r>
              <a:rPr lang="ru-RU" sz="2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МБДОУ детский сад комбинированного вида «</a:t>
            </a:r>
            <a:r>
              <a:rPr lang="ru-RU" sz="24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Дюймовочка</a:t>
            </a:r>
            <a:r>
              <a:rPr lang="ru-RU" sz="2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»</a:t>
            </a:r>
            <a:r>
              <a:rPr lang="ru-RU" sz="2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Задачи в работе с               родителями: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274320" lvl="0" indent="-274320"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dirty="0"/>
              <a:t> повышать уровень правовой культуры родителей;</a:t>
            </a:r>
          </a:p>
          <a:p>
            <a:pPr marL="274320" lvl="0" indent="-274320"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dirty="0"/>
              <a:t>   перестроить исходный взгляд на ребенка;</a:t>
            </a:r>
          </a:p>
          <a:p>
            <a:pPr marL="274320" lvl="0" indent="-274320"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dirty="0"/>
              <a:t>   выявлять семьи группы риска;</a:t>
            </a:r>
          </a:p>
          <a:p>
            <a:pPr marL="274320" lvl="0" indent="-274320"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dirty="0"/>
              <a:t>   повышать роль семьи в воспитании ребенка;</a:t>
            </a:r>
          </a:p>
          <a:p>
            <a:pPr marL="274320" lvl="0" indent="-274320">
              <a:buClr>
                <a:schemeClr val="accent3"/>
              </a:buClr>
              <a:buSzPct val="95000"/>
              <a:buNone/>
              <a:defRPr/>
            </a:pPr>
            <a:r>
              <a:rPr lang="ru-RU" dirty="0"/>
              <a:t>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i="1" dirty="0" smtClean="0"/>
              <a:t>           Задачи:</a:t>
            </a:r>
            <a:endParaRPr lang="ru-RU" sz="54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37321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400" b="1" i="1" dirty="0" smtClean="0"/>
              <a:t> познакомить каждого ребенка со своими правами; </a:t>
            </a:r>
          </a:p>
          <a:p>
            <a:pPr>
              <a:lnSpc>
                <a:spcPct val="150000"/>
              </a:lnSpc>
            </a:pPr>
            <a:r>
              <a:rPr lang="ru-RU" sz="2400" b="1" i="1" dirty="0" smtClean="0"/>
              <a:t>   развивать уважение и терпимость к людям;  </a:t>
            </a:r>
          </a:p>
          <a:p>
            <a:pPr>
              <a:lnSpc>
                <a:spcPct val="150000"/>
              </a:lnSpc>
            </a:pPr>
            <a:r>
              <a:rPr lang="ru-RU" sz="2400" b="1" i="1" dirty="0" smtClean="0"/>
              <a:t>   способствовать формированию чувства собственного достоинства;</a:t>
            </a:r>
          </a:p>
          <a:p>
            <a:pPr>
              <a:lnSpc>
                <a:spcPct val="150000"/>
              </a:lnSpc>
            </a:pPr>
            <a:r>
              <a:rPr lang="ru-RU" sz="2400" b="1" i="1" dirty="0" smtClean="0"/>
              <a:t>   познакомить родителей с нормативно-правовыми документами, обязанностями самой семьи;</a:t>
            </a:r>
          </a:p>
          <a:p>
            <a:pPr>
              <a:lnSpc>
                <a:spcPct val="150000"/>
              </a:lnSpc>
            </a:pPr>
            <a:r>
              <a:rPr lang="ru-RU" sz="2400" b="1" i="1" dirty="0" smtClean="0"/>
              <a:t>   вести работу по профилактике жестокого обращения с детьми;</a:t>
            </a:r>
          </a:p>
          <a:p>
            <a:pPr>
              <a:lnSpc>
                <a:spcPct val="210000"/>
              </a:lnSpc>
              <a:buNone/>
            </a:pPr>
            <a:r>
              <a:rPr lang="ru-RU" sz="2400" b="1" i="1" dirty="0" smtClean="0"/>
              <a:t>  </a:t>
            </a:r>
            <a:endParaRPr lang="ru-RU" sz="2400" b="1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Формы решения задач:</a:t>
            </a:r>
            <a:endParaRPr lang="ru-RU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484784"/>
            <a:ext cx="3520440" cy="648072"/>
          </a:xfrm>
        </p:spPr>
        <p:txBody>
          <a:bodyPr>
            <a:normAutofit/>
          </a:bodyPr>
          <a:lstStyle/>
          <a:p>
            <a:r>
              <a:rPr lang="ru-RU" i="1" dirty="0" smtClean="0"/>
              <a:t>Индивидуальные формы: </a:t>
            </a:r>
            <a:endParaRPr lang="ru-RU" i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067944" y="1484784"/>
            <a:ext cx="3592448" cy="648072"/>
          </a:xfrm>
        </p:spPr>
        <p:txBody>
          <a:bodyPr>
            <a:normAutofit/>
          </a:bodyPr>
          <a:lstStyle/>
          <a:p>
            <a:r>
              <a:rPr lang="ru-RU" i="1" dirty="0" smtClean="0"/>
              <a:t>Фронтальные занятия</a:t>
            </a:r>
            <a:endParaRPr lang="ru-RU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2276872"/>
            <a:ext cx="3520440" cy="3672408"/>
          </a:xfrm>
        </p:spPr>
        <p:txBody>
          <a:bodyPr>
            <a:normAutofit/>
          </a:bodyPr>
          <a:lstStyle/>
          <a:p>
            <a:pPr marL="274320" lvl="0" indent="-274320"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sz="1600" dirty="0"/>
              <a:t> </a:t>
            </a:r>
            <a:r>
              <a:rPr lang="ru-RU" sz="1600" dirty="0" smtClean="0"/>
              <a:t>   </a:t>
            </a:r>
            <a:r>
              <a:rPr lang="ru-RU" sz="2800" dirty="0" smtClean="0"/>
              <a:t>беседы</a:t>
            </a:r>
            <a:r>
              <a:rPr lang="ru-RU" sz="2800" dirty="0"/>
              <a:t>;</a:t>
            </a:r>
          </a:p>
          <a:p>
            <a:pPr marL="274320" lvl="0" indent="-274320"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sz="2800" dirty="0"/>
              <a:t>   консультации;</a:t>
            </a:r>
          </a:p>
          <a:p>
            <a:pPr marL="274320" lvl="0" indent="-274320"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sz="2800" dirty="0"/>
              <a:t>   посещение </a:t>
            </a:r>
            <a:r>
              <a:rPr lang="ru-RU" sz="2800" dirty="0" smtClean="0"/>
              <a:t>  семей</a:t>
            </a:r>
            <a:r>
              <a:rPr lang="ru-RU" sz="2800" dirty="0"/>
              <a:t>;</a:t>
            </a:r>
          </a:p>
          <a:p>
            <a:pPr marL="274320" lvl="0" indent="-274320">
              <a:buClr>
                <a:schemeClr val="accent3"/>
              </a:buClr>
              <a:buSzPct val="95000"/>
              <a:buNone/>
              <a:defRPr/>
            </a:pPr>
            <a:r>
              <a:rPr lang="ru-RU" sz="1600" dirty="0"/>
              <a:t>  </a:t>
            </a:r>
            <a:endParaRPr lang="ru-RU" sz="2800" i="1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2276872"/>
            <a:ext cx="3520440" cy="3549768"/>
          </a:xfrm>
        </p:spPr>
        <p:txBody>
          <a:bodyPr/>
          <a:lstStyle/>
          <a:p>
            <a:pPr marL="274320" lvl="0" indent="-274320"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dirty="0"/>
              <a:t> родительские собрания;</a:t>
            </a:r>
          </a:p>
          <a:p>
            <a:pPr marL="274320" lvl="0" indent="-274320"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dirty="0"/>
              <a:t>   вечера вопросов и </a:t>
            </a:r>
            <a:r>
              <a:rPr lang="ru-RU" dirty="0" smtClean="0"/>
              <a:t>    ответов</a:t>
            </a:r>
            <a:r>
              <a:rPr lang="ru-RU" dirty="0"/>
              <a:t>;</a:t>
            </a:r>
          </a:p>
          <a:p>
            <a:pPr marL="274320" lvl="0" indent="-274320"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dirty="0"/>
              <a:t>   проведение совместных праздников;</a:t>
            </a:r>
          </a:p>
          <a:p>
            <a:pPr marL="274320" lvl="0" indent="-274320">
              <a:buClr>
                <a:schemeClr val="accent3"/>
              </a:buClr>
              <a:buSzPct val="95000"/>
              <a:buNone/>
              <a:defRPr/>
            </a:pPr>
            <a:r>
              <a:rPr lang="ru-RU" sz="1600" dirty="0"/>
              <a:t> 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507288" cy="1228998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i="1" dirty="0" smtClean="0"/>
              <a:t>Работа ведется по двум направлениям: </a:t>
            </a:r>
            <a:endParaRPr lang="ru-RU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504" y="1628800"/>
            <a:ext cx="3957836" cy="639762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b="0" i="1" dirty="0" smtClean="0"/>
              <a:t> Работа с детьми </a:t>
            </a:r>
            <a:endParaRPr lang="ru-RU" b="0" i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211960" y="1628800"/>
            <a:ext cx="3520440" cy="648072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ru-RU" sz="2800" b="0" i="1" dirty="0" smtClean="0"/>
              <a:t>Работа с родителями</a:t>
            </a:r>
            <a:endParaRPr lang="ru-RU" sz="2800" b="0" i="1" dirty="0"/>
          </a:p>
        </p:txBody>
      </p:sp>
      <p:pic>
        <p:nvPicPr>
          <p:cNvPr id="11" name="Picture 2" descr="D:\Документы\Temp_2\2014-02-01\IMG_1543_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107504" y="2492896"/>
            <a:ext cx="3816424" cy="3096344"/>
          </a:xfrm>
          <a:prstGeom prst="rect">
            <a:avLst/>
          </a:prstGeom>
          <a:noFill/>
        </p:spPr>
      </p:pic>
      <p:pic>
        <p:nvPicPr>
          <p:cNvPr id="9" name="Picture 2" descr="D:\Документы\2013-06-04\IMG_1389_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39952" y="2492896"/>
            <a:ext cx="4041775" cy="35283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Рекомендуется проводить: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274320" lvl="0" indent="-274320"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lang="ru-RU" dirty="0" smtClean="0"/>
          </a:p>
          <a:p>
            <a:pPr marL="274320" lvl="0" indent="-274320"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dirty="0" smtClean="0"/>
              <a:t> </a:t>
            </a:r>
            <a:r>
              <a:rPr lang="ru-RU" dirty="0"/>
              <a:t>ролевые, театрализованные и дидактические игры; </a:t>
            </a:r>
            <a:r>
              <a:rPr lang="ru-RU" dirty="0" smtClean="0"/>
              <a:t>    </a:t>
            </a:r>
          </a:p>
          <a:p>
            <a:pPr marL="274320" lvl="0" indent="-274320"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lang="ru-RU" dirty="0"/>
          </a:p>
          <a:p>
            <a:pPr marL="274320" lvl="0" indent="-274320"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dirty="0" smtClean="0"/>
              <a:t>игры </a:t>
            </a:r>
            <a:r>
              <a:rPr lang="ru-RU" dirty="0"/>
              <a:t>и упражнения на развитие эмоциональной сферы;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ru-RU" dirty="0" smtClean="0"/>
              <a:t>Нетрадиционные формы работы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3941300" cy="42484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45025" y="1484784"/>
            <a:ext cx="4041775" cy="46085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Достижение цели:</a:t>
            </a:r>
            <a:endParaRPr lang="ru-RU" dirty="0"/>
          </a:p>
        </p:txBody>
      </p:sp>
      <p:pic>
        <p:nvPicPr>
          <p:cNvPr id="4" name="Picture 4" descr="http://salsknews.ru/images/stories/september2012/big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00808"/>
            <a:ext cx="6696744" cy="48729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153</TotalTime>
  <Words>181</Words>
  <Application>Microsoft Office PowerPoint</Application>
  <PresentationFormat>Экран (4:3)</PresentationFormat>
  <Paragraphs>39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Изящная</vt:lpstr>
      <vt:lpstr> </vt:lpstr>
      <vt:lpstr>Задачи в работе с               родителями:</vt:lpstr>
      <vt:lpstr>           Задачи:</vt:lpstr>
      <vt:lpstr>Формы решения задач:</vt:lpstr>
      <vt:lpstr>Работа ведется по двум направлениям: </vt:lpstr>
      <vt:lpstr>Рекомендуется проводить:</vt:lpstr>
      <vt:lpstr>Нетрадиционные формы работы </vt:lpstr>
      <vt:lpstr>Достижение цели: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воспитателя в профилактике нарушения прав ребёнка в семье.</dc:title>
  <dc:creator>игорь</dc:creator>
  <cp:lastModifiedBy>Magicscreen</cp:lastModifiedBy>
  <cp:revision>17</cp:revision>
  <dcterms:created xsi:type="dcterms:W3CDTF">2014-11-21T17:17:02Z</dcterms:created>
  <dcterms:modified xsi:type="dcterms:W3CDTF">2025-01-28T07:57:42Z</dcterms:modified>
</cp:coreProperties>
</file>